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9"/>
  </p:notesMasterIdLst>
  <p:handoutMasterIdLst>
    <p:handoutMasterId r:id="rId20"/>
  </p:handoutMasterIdLst>
  <p:sldIdLst>
    <p:sldId id="312" r:id="rId5"/>
    <p:sldId id="461" r:id="rId6"/>
    <p:sldId id="401" r:id="rId7"/>
    <p:sldId id="402" r:id="rId8"/>
    <p:sldId id="513" r:id="rId9"/>
    <p:sldId id="507" r:id="rId10"/>
    <p:sldId id="508" r:id="rId11"/>
    <p:sldId id="514" r:id="rId12"/>
    <p:sldId id="515" r:id="rId13"/>
    <p:sldId id="516" r:id="rId14"/>
    <p:sldId id="517" r:id="rId15"/>
    <p:sldId id="518" r:id="rId16"/>
    <p:sldId id="519" r:id="rId17"/>
    <p:sldId id="520" r:id="rId1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9B570E1-CFFA-F280-BAED-DB325FDF417B}" name="Bridges, Jessica L" initials="BL" userId="S::bridges@uta.edu::7543e851-fc57-4885-b57d-2df771cc28b0"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C2184"/>
    <a:srgbClr val="00599B"/>
    <a:srgbClr val="80F571"/>
    <a:srgbClr val="13409F"/>
    <a:srgbClr val="CAB447"/>
    <a:srgbClr val="FFE15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265" autoAdjust="0"/>
    <p:restoredTop sz="65981" autoAdjust="0"/>
  </p:normalViewPr>
  <p:slideViewPr>
    <p:cSldViewPr snapToGrid="0" snapToObjects="1">
      <p:cViewPr varScale="1">
        <p:scale>
          <a:sx n="91" d="100"/>
          <a:sy n="91" d="100"/>
        </p:scale>
        <p:origin x="1704" y="90"/>
      </p:cViewPr>
      <p:guideLst/>
    </p:cSldViewPr>
  </p:slideViewPr>
  <p:outlineViewPr>
    <p:cViewPr>
      <p:scale>
        <a:sx n="33" d="100"/>
        <a:sy n="33" d="100"/>
      </p:scale>
      <p:origin x="0" y="-18704"/>
    </p:cViewPr>
  </p:outlineViewPr>
  <p:notesTextViewPr>
    <p:cViewPr>
      <p:scale>
        <a:sx n="100" d="100"/>
        <a:sy n="100" d="100"/>
      </p:scale>
      <p:origin x="0" y="0"/>
    </p:cViewPr>
  </p:notesTextViewPr>
  <p:sorterViewPr>
    <p:cViewPr varScale="1">
      <p:scale>
        <a:sx n="1" d="1"/>
        <a:sy n="1" d="1"/>
      </p:scale>
      <p:origin x="0" y="0"/>
    </p:cViewPr>
  </p:sorterViewPr>
  <p:notesViewPr>
    <p:cSldViewPr snapToGrid="0" snapToObjects="1">
      <p:cViewPr varScale="1">
        <p:scale>
          <a:sx n="97" d="100"/>
          <a:sy n="97" d="100"/>
        </p:scale>
        <p:origin x="3120"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DF0ABC6-AE81-214D-B04B-F13CE22270E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2823795-EAAB-8C4B-B865-8464BECAB52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1FE638-083F-2742-8710-EF25AB6A16C1}" type="datetimeFigureOut">
              <a:rPr lang="en-US" smtClean="0"/>
              <a:t>11/20/2023</a:t>
            </a:fld>
            <a:endParaRPr lang="en-US"/>
          </a:p>
        </p:txBody>
      </p:sp>
      <p:sp>
        <p:nvSpPr>
          <p:cNvPr id="4" name="Footer Placeholder 3">
            <a:extLst>
              <a:ext uri="{FF2B5EF4-FFF2-40B4-BE49-F238E27FC236}">
                <a16:creationId xmlns:a16="http://schemas.microsoft.com/office/drawing/2014/main" id="{17BECA2D-985E-8D44-A4FB-51751C64F4A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D640B2F-FCD1-B940-AFB1-3C0582F356C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0670D12-813D-3D40-A841-271861A2D04A}" type="slidenum">
              <a:rPr lang="en-US" smtClean="0"/>
              <a:t>‹#›</a:t>
            </a:fld>
            <a:endParaRPr lang="en-US"/>
          </a:p>
        </p:txBody>
      </p:sp>
    </p:spTree>
    <p:extLst>
      <p:ext uri="{BB962C8B-B14F-4D97-AF65-F5344CB8AC3E}">
        <p14:creationId xmlns:p14="http://schemas.microsoft.com/office/powerpoint/2010/main" val="164715712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15A097-495F-854B-A9AD-402D045A3296}" type="datetimeFigureOut">
              <a:rPr lang="en-US" smtClean="0"/>
              <a:t>11/20/2023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80C5E2-78CD-F746-9BAF-2B89BCAF7EBF}" type="slidenum">
              <a:rPr lang="en-US" smtClean="0"/>
              <a:t>‹#›</a:t>
            </a:fld>
            <a:endParaRPr lang="en-US"/>
          </a:p>
        </p:txBody>
      </p:sp>
    </p:spTree>
    <p:extLst>
      <p:ext uri="{BB962C8B-B14F-4D97-AF65-F5344CB8AC3E}">
        <p14:creationId xmlns:p14="http://schemas.microsoft.com/office/powerpoint/2010/main" val="1673962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1</a:t>
            </a:fld>
            <a:endParaRPr lang="en-US"/>
          </a:p>
        </p:txBody>
      </p:sp>
    </p:spTree>
    <p:extLst>
      <p:ext uri="{BB962C8B-B14F-4D97-AF65-F5344CB8AC3E}">
        <p14:creationId xmlns:p14="http://schemas.microsoft.com/office/powerpoint/2010/main" val="36009435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a:t>
            </a:fld>
            <a:endParaRPr lang="en-US"/>
          </a:p>
        </p:txBody>
      </p:sp>
    </p:spTree>
    <p:extLst>
      <p:ext uri="{BB962C8B-B14F-4D97-AF65-F5344CB8AC3E}">
        <p14:creationId xmlns:p14="http://schemas.microsoft.com/office/powerpoint/2010/main" val="26656514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TA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pic>
        <p:nvPicPr>
          <p:cNvPr id="5" name="Picture 4" descr="Text&#10;&#10;Description automatically generated">
            <a:extLst>
              <a:ext uri="{FF2B5EF4-FFF2-40B4-BE49-F238E27FC236}">
                <a16:creationId xmlns:a16="http://schemas.microsoft.com/office/drawing/2014/main" id="{031E7C7E-200A-F626-0A3D-92CC978B8DA3}"/>
              </a:ext>
            </a:extLst>
          </p:cNvPr>
          <p:cNvPicPr>
            <a:picLocks noChangeAspect="1"/>
          </p:cNvPicPr>
          <p:nvPr userDrawn="1"/>
        </p:nvPicPr>
        <p:blipFill>
          <a:blip r:embed="rId3"/>
          <a:stretch>
            <a:fillRect/>
          </a:stretch>
        </p:blipFill>
        <p:spPr>
          <a:xfrm>
            <a:off x="1978871" y="3562708"/>
            <a:ext cx="5226218" cy="1455771"/>
          </a:xfrm>
          <a:prstGeom prst="rect">
            <a:avLst/>
          </a:prstGeom>
        </p:spPr>
      </p:pic>
    </p:spTree>
    <p:extLst>
      <p:ext uri="{BB962C8B-B14F-4D97-AF65-F5344CB8AC3E}">
        <p14:creationId xmlns:p14="http://schemas.microsoft.com/office/powerpoint/2010/main" val="1940957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ide Chart">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normAutofit/>
          </a:bodyPr>
          <a:lstStyle>
            <a:lvl1pPr>
              <a:defRPr sz="3200">
                <a:solidFill>
                  <a:srgbClr val="FF0000"/>
                </a:solidFill>
              </a:defRPr>
            </a:lvl1pPr>
          </a:lstStyle>
          <a:p>
            <a:r>
              <a:rPr lang="en-US"/>
              <a:t>Click to edit Master title style</a:t>
            </a:r>
            <a:endParaRPr lang="en-US" dirty="0"/>
          </a:p>
        </p:txBody>
      </p:sp>
      <p:sp>
        <p:nvSpPr>
          <p:cNvPr id="4" name="Wide Chart">
            <a:extLst>
              <a:ext uri="{FF2B5EF4-FFF2-40B4-BE49-F238E27FC236}">
                <a16:creationId xmlns:a16="http://schemas.microsoft.com/office/drawing/2014/main" id="{21B7D27F-640B-514B-9B11-9D1645F3F49A}"/>
              </a:ext>
            </a:extLst>
          </p:cNvPr>
          <p:cNvSpPr>
            <a:spLocks noGrp="1" noChangeAspect="1"/>
          </p:cNvSpPr>
          <p:nvPr>
            <p:ph type="chart" sz="quarter" idx="11"/>
          </p:nvPr>
        </p:nvSpPr>
        <p:spPr>
          <a:xfrm>
            <a:off x="228600" y="285750"/>
            <a:ext cx="8686800" cy="4572000"/>
          </a:xfrm>
        </p:spPr>
        <p:txBody>
          <a:bodyPr/>
          <a:lstStyle/>
          <a:p>
            <a:r>
              <a:rPr lang="en-US"/>
              <a:t>Click icon to add chart</a:t>
            </a:r>
          </a:p>
        </p:txBody>
      </p:sp>
    </p:spTree>
    <p:extLst>
      <p:ext uri="{BB962C8B-B14F-4D97-AF65-F5344CB8AC3E}">
        <p14:creationId xmlns:p14="http://schemas.microsoft.com/office/powerpoint/2010/main" val="9332534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Bleed Photo">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normAutofit/>
          </a:bodyPr>
          <a:lstStyle>
            <a:lvl1pPr>
              <a:defRPr sz="3200">
                <a:solidFill>
                  <a:srgbClr val="FF0000"/>
                </a:solidFill>
              </a:defRPr>
            </a:lvl1pPr>
          </a:lstStyle>
          <a:p>
            <a:r>
              <a:rPr lang="en-US"/>
              <a:t>Click to edit Master title style</a:t>
            </a:r>
            <a:endParaRPr lang="en-US" dirty="0"/>
          </a:p>
        </p:txBody>
      </p:sp>
      <p:sp>
        <p:nvSpPr>
          <p:cNvPr id="7" name="Full Bleed Photo">
            <a:extLst>
              <a:ext uri="{FF2B5EF4-FFF2-40B4-BE49-F238E27FC236}">
                <a16:creationId xmlns:a16="http://schemas.microsoft.com/office/drawing/2014/main" id="{3D0D2707-18C2-FA48-9C1E-B114D1A3869D}"/>
              </a:ext>
            </a:extLst>
          </p:cNvPr>
          <p:cNvSpPr>
            <a:spLocks noGrp="1" noChangeAspect="1"/>
          </p:cNvSpPr>
          <p:nvPr>
            <p:ph type="pic" sz="quarter" idx="10"/>
          </p:nvPr>
        </p:nvSpPr>
        <p:spPr>
          <a:xfrm>
            <a:off x="-45720" y="-34290"/>
            <a:ext cx="9235440" cy="5212080"/>
          </a:xfrm>
        </p:spPr>
        <p:txBody>
          <a:bodyPr/>
          <a:lstStyle/>
          <a:p>
            <a:r>
              <a:rPr lang="en-US"/>
              <a:t>Click icon to add picture</a:t>
            </a:r>
          </a:p>
        </p:txBody>
      </p:sp>
    </p:spTree>
    <p:extLst>
      <p:ext uri="{BB962C8B-B14F-4D97-AF65-F5344CB8AC3E}">
        <p14:creationId xmlns:p14="http://schemas.microsoft.com/office/powerpoint/2010/main" val="3780953523"/>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Bleed Video">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normAutofit/>
          </a:bodyPr>
          <a:lstStyle>
            <a:lvl1pPr>
              <a:defRPr sz="3200">
                <a:solidFill>
                  <a:srgbClr val="FF0000"/>
                </a:solidFill>
              </a:defRPr>
            </a:lvl1pPr>
          </a:lstStyle>
          <a:p>
            <a:r>
              <a:rPr lang="en-US"/>
              <a:t>Click to edit Master title style</a:t>
            </a:r>
            <a:endParaRPr lang="en-US" dirty="0"/>
          </a:p>
        </p:txBody>
      </p:sp>
      <p:sp>
        <p:nvSpPr>
          <p:cNvPr id="5" name="Full Bleed Video">
            <a:extLst>
              <a:ext uri="{FF2B5EF4-FFF2-40B4-BE49-F238E27FC236}">
                <a16:creationId xmlns:a16="http://schemas.microsoft.com/office/drawing/2014/main" id="{E64AE5ED-FB71-2940-A0AA-8B776317FAB2}"/>
              </a:ext>
            </a:extLst>
          </p:cNvPr>
          <p:cNvSpPr>
            <a:spLocks noGrp="1"/>
          </p:cNvSpPr>
          <p:nvPr>
            <p:ph type="media" sz="quarter" idx="10"/>
          </p:nvPr>
        </p:nvSpPr>
        <p:spPr>
          <a:xfrm>
            <a:off x="-45720" y="-34290"/>
            <a:ext cx="9235440" cy="5212080"/>
          </a:xfrm>
        </p:spPr>
        <p:txBody>
          <a:bodyPr/>
          <a:lstStyle/>
          <a:p>
            <a:r>
              <a:rPr lang="en-US"/>
              <a:t>Click icon to add media</a:t>
            </a:r>
          </a:p>
        </p:txBody>
      </p:sp>
    </p:spTree>
    <p:extLst>
      <p:ext uri="{BB962C8B-B14F-4D97-AF65-F5344CB8AC3E}">
        <p14:creationId xmlns:p14="http://schemas.microsoft.com/office/powerpoint/2010/main" val="32385978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5014696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281175"/>
            <a:ext cx="8246070" cy="610820"/>
          </a:xfrm>
        </p:spPr>
        <p:txBody>
          <a:bodyPr>
            <a:normAutofit/>
          </a:bodyPr>
          <a:lstStyle>
            <a:lvl1pPr algn="r">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197405"/>
            <a:ext cx="8246070" cy="3512210"/>
          </a:xfrm>
        </p:spPr>
        <p:txBody>
          <a:bodyPr/>
          <a:lstStyle>
            <a:lvl1pPr algn="l">
              <a:defRPr sz="2800">
                <a:solidFill>
                  <a:srgbClr val="002060"/>
                </a:solidFill>
              </a:defRPr>
            </a:lvl1pPr>
            <a:lvl2pPr algn="l">
              <a:defRPr>
                <a:solidFill>
                  <a:srgbClr val="002060"/>
                </a:solidFill>
              </a:defRPr>
            </a:lvl2pPr>
            <a:lvl3pPr algn="l">
              <a:defRPr>
                <a:solidFill>
                  <a:srgbClr val="002060"/>
                </a:solidFill>
              </a:defRPr>
            </a:lvl3pPr>
            <a:lvl4pPr algn="l">
              <a:defRPr>
                <a:solidFill>
                  <a:srgbClr val="002060"/>
                </a:solidFill>
              </a:defRPr>
            </a:lvl4pPr>
            <a:lvl5pPr algn="l">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28695600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lt Signature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spTree>
    <p:extLst>
      <p:ext uri="{BB962C8B-B14F-4D97-AF65-F5344CB8AC3E}">
        <p14:creationId xmlns:p14="http://schemas.microsoft.com/office/powerpoint/2010/main" val="1750241914"/>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Alt Signature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sp>
        <p:nvSpPr>
          <p:cNvPr id="5" name="Picture Placeholder 4">
            <a:extLst>
              <a:ext uri="{FF2B5EF4-FFF2-40B4-BE49-F238E27FC236}">
                <a16:creationId xmlns:a16="http://schemas.microsoft.com/office/drawing/2014/main" id="{8516F1EA-8163-2F90-809C-BB51A31AB500}"/>
              </a:ext>
            </a:extLst>
          </p:cNvPr>
          <p:cNvSpPr>
            <a:spLocks noGrp="1"/>
          </p:cNvSpPr>
          <p:nvPr>
            <p:ph type="pic" sz="quarter" idx="13"/>
          </p:nvPr>
        </p:nvSpPr>
        <p:spPr>
          <a:xfrm>
            <a:off x="2742520" y="3884341"/>
            <a:ext cx="4581525" cy="1058862"/>
          </a:xfrm>
        </p:spPr>
        <p:txBody>
          <a:bodyPr/>
          <a:lstStyle/>
          <a:p>
            <a:endParaRPr lang="en-US"/>
          </a:p>
        </p:txBody>
      </p:sp>
    </p:spTree>
    <p:extLst>
      <p:ext uri="{BB962C8B-B14F-4D97-AF65-F5344CB8AC3E}">
        <p14:creationId xmlns:p14="http://schemas.microsoft.com/office/powerpoint/2010/main" val="3993759362"/>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Alt Signature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sp>
        <p:nvSpPr>
          <p:cNvPr id="5" name="Picture Placeholder 4">
            <a:extLst>
              <a:ext uri="{FF2B5EF4-FFF2-40B4-BE49-F238E27FC236}">
                <a16:creationId xmlns:a16="http://schemas.microsoft.com/office/drawing/2014/main" id="{8516F1EA-8163-2F90-809C-BB51A31AB500}"/>
              </a:ext>
            </a:extLst>
          </p:cNvPr>
          <p:cNvSpPr>
            <a:spLocks noGrp="1"/>
          </p:cNvSpPr>
          <p:nvPr>
            <p:ph type="pic" sz="quarter" idx="13"/>
          </p:nvPr>
        </p:nvSpPr>
        <p:spPr>
          <a:xfrm>
            <a:off x="2742520" y="3884341"/>
            <a:ext cx="4581525" cy="1058862"/>
          </a:xfrm>
        </p:spPr>
        <p:txBody>
          <a:bodyPr/>
          <a:lstStyle/>
          <a:p>
            <a:endParaRPr lang="en-US"/>
          </a:p>
        </p:txBody>
      </p:sp>
      <p:sp>
        <p:nvSpPr>
          <p:cNvPr id="6" name="Text Placeholder 5">
            <a:extLst>
              <a:ext uri="{FF2B5EF4-FFF2-40B4-BE49-F238E27FC236}">
                <a16:creationId xmlns:a16="http://schemas.microsoft.com/office/drawing/2014/main" id="{F3255C03-226B-5FC2-208E-578716830E57}"/>
              </a:ext>
            </a:extLst>
          </p:cNvPr>
          <p:cNvSpPr>
            <a:spLocks noGrp="1"/>
          </p:cNvSpPr>
          <p:nvPr>
            <p:ph type="body" sz="quarter" idx="14"/>
          </p:nvPr>
        </p:nvSpPr>
        <p:spPr>
          <a:xfrm>
            <a:off x="5181600" y="2741663"/>
            <a:ext cx="3659188" cy="8984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6237884"/>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p:cNvSpPr>
            <a:spLocks noGrp="1"/>
          </p:cNvSpPr>
          <p:nvPr>
            <p:ph type="title"/>
          </p:nvPr>
        </p:nvSpPr>
        <p:spPr>
          <a:xfrm>
            <a:off x="457200" y="1785462"/>
            <a:ext cx="8229600" cy="857253"/>
          </a:xfrm>
        </p:spPr>
        <p:txBody>
          <a:bodyPr>
            <a:normAutofit/>
          </a:bodyPr>
          <a:lstStyle>
            <a:lvl1pPr>
              <a:defRPr sz="4400" b="1" i="0">
                <a:solidFill>
                  <a:schemeClr val="bg1"/>
                </a:solidFill>
              </a:defRPr>
            </a:lvl1pPr>
          </a:lstStyle>
          <a:p>
            <a:r>
              <a:rPr lang="en-US" dirty="0"/>
              <a:t>Click to edit Master title style</a:t>
            </a:r>
          </a:p>
        </p:txBody>
      </p:sp>
      <p:sp>
        <p:nvSpPr>
          <p:cNvPr id="4" name="H2 Subtitle">
            <a:extLst>
              <a:ext uri="{FF2B5EF4-FFF2-40B4-BE49-F238E27FC236}">
                <a16:creationId xmlns:a16="http://schemas.microsoft.com/office/drawing/2014/main" id="{DB257BD6-4D9A-CD45-BCE2-728C5AB620C6}"/>
              </a:ext>
            </a:extLst>
          </p:cNvPr>
          <p:cNvSpPr>
            <a:spLocks noGrp="1"/>
          </p:cNvSpPr>
          <p:nvPr>
            <p:ph sz="quarter" idx="10" hasCustomPrompt="1"/>
          </p:nvPr>
        </p:nvSpPr>
        <p:spPr>
          <a:xfrm>
            <a:off x="457200" y="2529642"/>
            <a:ext cx="8229600" cy="679450"/>
          </a:xfrm>
        </p:spPr>
        <p:txBody>
          <a:bodyPr>
            <a:normAutofit/>
          </a:bodyPr>
          <a:lstStyle>
            <a:lvl1pPr marL="0" indent="0" algn="ctr">
              <a:buNone/>
              <a:defRPr sz="24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spTree>
    <p:extLst>
      <p:ext uri="{BB962C8B-B14F-4D97-AF65-F5344CB8AC3E}">
        <p14:creationId xmlns:p14="http://schemas.microsoft.com/office/powerpoint/2010/main" val="2452877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88B4A6B9-381D-5D40-84AC-41D60C0A034D}"/>
              </a:ext>
            </a:extLst>
          </p:cNvPr>
          <p:cNvSpPr>
            <a:spLocks noGrp="1"/>
          </p:cNvSpPr>
          <p:nvPr>
            <p:ph type="title"/>
          </p:nvPr>
        </p:nvSpPr>
        <p:spPr>
          <a:xfrm>
            <a:off x="457200" y="238999"/>
            <a:ext cx="8229600" cy="857250"/>
          </a:xfrm>
        </p:spPr>
        <p:txBody>
          <a:bodyPr>
            <a:normAutofit/>
          </a:bodyPr>
          <a:lstStyle>
            <a:lvl1pPr>
              <a:defRPr sz="3200"/>
            </a:lvl1pPr>
          </a:lstStyle>
          <a:p>
            <a:r>
              <a:rPr lang="en-US"/>
              <a:t>Click to edit Master title style</a:t>
            </a:r>
            <a:endParaRPr lang="en-US" dirty="0"/>
          </a:p>
        </p:txBody>
      </p:sp>
      <p:sp>
        <p:nvSpPr>
          <p:cNvPr id="5" name="H2 Subtitle">
            <a:extLst>
              <a:ext uri="{FF2B5EF4-FFF2-40B4-BE49-F238E27FC236}">
                <a16:creationId xmlns:a16="http://schemas.microsoft.com/office/drawing/2014/main" id="{5B196C90-74A6-5E42-A204-A1E0DBCB6799}"/>
              </a:ext>
            </a:extLst>
          </p:cNvPr>
          <p:cNvSpPr>
            <a:spLocks noGrp="1"/>
          </p:cNvSpPr>
          <p:nvPr>
            <p:ph sz="quarter" idx="10" hasCustomPrompt="1"/>
          </p:nvPr>
        </p:nvSpPr>
        <p:spPr>
          <a:xfrm>
            <a:off x="457200" y="837565"/>
            <a:ext cx="8229600" cy="338456"/>
          </a:xfrm>
        </p:spPr>
        <p:txBody>
          <a:bodyPr>
            <a:noAutofit/>
          </a:bodyPr>
          <a:lstStyle>
            <a:lvl1pPr marL="0" indent="0" algn="ctr">
              <a:buNone/>
              <a:defRPr sz="2000">
                <a:solidFill>
                  <a:srgbClr val="00599B"/>
                </a:solidFill>
              </a:defRPr>
            </a:lvl1pPr>
            <a:lvl2pPr marL="457200" indent="0">
              <a:buNone/>
              <a:defRPr sz="2400">
                <a:solidFill>
                  <a:srgbClr val="00599B"/>
                </a:solidFill>
              </a:defRPr>
            </a:lvl2pPr>
            <a:lvl3pPr marL="914400" indent="0">
              <a:buNone/>
              <a:defRPr sz="2400">
                <a:solidFill>
                  <a:srgbClr val="00599B"/>
                </a:solidFill>
              </a:defRPr>
            </a:lvl3pPr>
            <a:lvl4pPr marL="1371600" indent="0">
              <a:buNone/>
              <a:defRPr sz="2400">
                <a:solidFill>
                  <a:srgbClr val="00599B"/>
                </a:solidFill>
              </a:defRPr>
            </a:lvl4pPr>
            <a:lvl5pPr marL="1828800" indent="0">
              <a:buNone/>
              <a:defRPr sz="2400">
                <a:solidFill>
                  <a:srgbClr val="00599B"/>
                </a:solidFill>
              </a:defRPr>
            </a:lvl5pPr>
          </a:lstStyle>
          <a:p>
            <a:pPr lvl="0"/>
            <a:r>
              <a:rPr lang="en-US" dirty="0"/>
              <a:t>Subtitle</a:t>
            </a:r>
          </a:p>
        </p:txBody>
      </p:sp>
      <p:sp>
        <p:nvSpPr>
          <p:cNvPr id="6" name="Body Content">
            <a:extLst>
              <a:ext uri="{FF2B5EF4-FFF2-40B4-BE49-F238E27FC236}">
                <a16:creationId xmlns:a16="http://schemas.microsoft.com/office/drawing/2014/main" id="{4F275BD8-ECF8-F54B-B4E2-A66F7AB27D86}"/>
              </a:ext>
            </a:extLst>
          </p:cNvPr>
          <p:cNvSpPr>
            <a:spLocks noGrp="1"/>
          </p:cNvSpPr>
          <p:nvPr>
            <p:ph sz="half" idx="1"/>
          </p:nvPr>
        </p:nvSpPr>
        <p:spPr>
          <a:xfrm>
            <a:off x="457200" y="1310641"/>
            <a:ext cx="8229600" cy="3098800"/>
          </a:xfrm>
        </p:spPr>
        <p:txBody>
          <a:bodyPr>
            <a:normAutofit/>
          </a:bodyPr>
          <a:lstStyle>
            <a:lvl1pPr marL="342900" indent="-342900">
              <a:buFont typeface="Wingdings" pitchFamily="2" charset="2"/>
              <a:buChar char="§"/>
              <a:defRPr sz="1600"/>
            </a:lvl1pPr>
            <a:lvl2pPr marL="742950" indent="-285750">
              <a:buFont typeface="Wingdings" pitchFamily="2" charset="2"/>
              <a:buChar char="§"/>
              <a:defRPr sz="1600"/>
            </a:lvl2pPr>
            <a:lvl3pPr marL="1143000" indent="-228600">
              <a:buFont typeface="Wingdings" pitchFamily="2" charset="2"/>
              <a:buChar char="§"/>
              <a:defRPr sz="1600"/>
            </a:lvl3pPr>
            <a:lvl4pPr marL="1600200" indent="-228600">
              <a:buFont typeface="Wingdings" pitchFamily="2" charset="2"/>
              <a:buChar char="§"/>
              <a:defRPr sz="1600"/>
            </a:lvl4pPr>
            <a:lvl5pPr marL="2057400" indent="-228600">
              <a:buFont typeface="Wingdings" pitchFamily="2" charset="2"/>
              <a:buChar cha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266960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H1 Title">
            <a:extLst>
              <a:ext uri="{FF2B5EF4-FFF2-40B4-BE49-F238E27FC236}">
                <a16:creationId xmlns:a16="http://schemas.microsoft.com/office/drawing/2014/main" id="{32D9C8E5-1CF3-6F45-9C03-04506B4E541A}"/>
              </a:ext>
            </a:extLst>
          </p:cNvPr>
          <p:cNvSpPr>
            <a:spLocks noGrp="1"/>
          </p:cNvSpPr>
          <p:nvPr>
            <p:ph type="title"/>
          </p:nvPr>
        </p:nvSpPr>
        <p:spPr>
          <a:xfrm>
            <a:off x="457200" y="124699"/>
            <a:ext cx="8229600" cy="857250"/>
          </a:xfrm>
        </p:spPr>
        <p:txBody>
          <a:bodyPr>
            <a:normAutofit/>
          </a:bodyPr>
          <a:lstStyle>
            <a:lvl1pPr>
              <a:defRPr sz="32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8" name="H2 Subtitle">
            <a:extLst>
              <a:ext uri="{FF2B5EF4-FFF2-40B4-BE49-F238E27FC236}">
                <a16:creationId xmlns:a16="http://schemas.microsoft.com/office/drawing/2014/main" id="{7E449A25-5BA8-A049-892B-A920427B81BD}"/>
              </a:ext>
            </a:extLst>
          </p:cNvPr>
          <p:cNvSpPr>
            <a:spLocks noGrp="1"/>
          </p:cNvSpPr>
          <p:nvPr>
            <p:ph sz="quarter" idx="10" hasCustomPrompt="1"/>
          </p:nvPr>
        </p:nvSpPr>
        <p:spPr>
          <a:xfrm>
            <a:off x="457200" y="799465"/>
            <a:ext cx="8229600" cy="338456"/>
          </a:xfrm>
        </p:spPr>
        <p:txBody>
          <a:bodyPr>
            <a:noAutofit/>
          </a:bodyPr>
          <a:lstStyle>
            <a:lvl1pPr marL="0" indent="0" algn="ctr">
              <a:buNone/>
              <a:defRPr sz="2000">
                <a:solidFill>
                  <a:srgbClr val="00599B"/>
                </a:solidFill>
              </a:defRPr>
            </a:lvl1pPr>
            <a:lvl2pPr marL="457200" indent="0">
              <a:buNone/>
              <a:defRPr sz="2400">
                <a:solidFill>
                  <a:srgbClr val="00599B"/>
                </a:solidFill>
              </a:defRPr>
            </a:lvl2pPr>
            <a:lvl3pPr marL="914400" indent="0">
              <a:buNone/>
              <a:defRPr sz="2400">
                <a:solidFill>
                  <a:srgbClr val="00599B"/>
                </a:solidFill>
              </a:defRPr>
            </a:lvl3pPr>
            <a:lvl4pPr marL="1371600" indent="0">
              <a:buNone/>
              <a:defRPr sz="2400">
                <a:solidFill>
                  <a:srgbClr val="00599B"/>
                </a:solidFill>
              </a:defRPr>
            </a:lvl4pPr>
            <a:lvl5pPr marL="1828800" indent="0">
              <a:buNone/>
              <a:defRPr sz="2400">
                <a:solidFill>
                  <a:srgbClr val="00599B"/>
                </a:solidFill>
              </a:defRPr>
            </a:lvl5pPr>
          </a:lstStyle>
          <a:p>
            <a:pPr lvl="0"/>
            <a:r>
              <a:rPr lang="en-US" dirty="0"/>
              <a:t>Subtitle</a:t>
            </a:r>
          </a:p>
        </p:txBody>
      </p:sp>
      <p:sp>
        <p:nvSpPr>
          <p:cNvPr id="3" name="Body Content 1"/>
          <p:cNvSpPr>
            <a:spLocks noGrp="1"/>
          </p:cNvSpPr>
          <p:nvPr>
            <p:ph sz="half" idx="1"/>
          </p:nvPr>
        </p:nvSpPr>
        <p:spPr>
          <a:xfrm>
            <a:off x="457200" y="1310641"/>
            <a:ext cx="4038600" cy="3098800"/>
          </a:xfrm>
        </p:spPr>
        <p:txBody>
          <a:bodyPr>
            <a:normAutofit/>
          </a:bodyPr>
          <a:lstStyle>
            <a:lvl1pPr>
              <a:defRPr sz="16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Body Content 2"/>
          <p:cNvSpPr>
            <a:spLocks noGrp="1"/>
          </p:cNvSpPr>
          <p:nvPr>
            <p:ph sz="half" idx="2"/>
          </p:nvPr>
        </p:nvSpPr>
        <p:spPr>
          <a:xfrm>
            <a:off x="4648200" y="1310641"/>
            <a:ext cx="4038600" cy="3098800"/>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14677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H1 Title">
            <a:extLst>
              <a:ext uri="{FF2B5EF4-FFF2-40B4-BE49-F238E27FC236}">
                <a16:creationId xmlns:a16="http://schemas.microsoft.com/office/drawing/2014/main" id="{32D9C8E5-1CF3-6F45-9C03-04506B4E541A}"/>
              </a:ext>
            </a:extLst>
          </p:cNvPr>
          <p:cNvSpPr>
            <a:spLocks noGrp="1"/>
          </p:cNvSpPr>
          <p:nvPr>
            <p:ph type="title"/>
          </p:nvPr>
        </p:nvSpPr>
        <p:spPr>
          <a:xfrm>
            <a:off x="457200" y="124699"/>
            <a:ext cx="8229600" cy="857250"/>
          </a:xfrm>
        </p:spPr>
        <p:txBody>
          <a:bodyPr>
            <a:normAutofit/>
          </a:bodyPr>
          <a:lstStyle>
            <a:lvl1pPr>
              <a:defRPr sz="3200">
                <a:latin typeface="Arial" panose="020B0604020202020204" pitchFamily="34" charset="0"/>
                <a:cs typeface="Arial" panose="020B0604020202020204" pitchFamily="34" charset="0"/>
              </a:defRPr>
            </a:lvl1pPr>
          </a:lstStyle>
          <a:p>
            <a:r>
              <a:rPr lang="en-US" dirty="0"/>
              <a:t>Click to edit Master title style</a:t>
            </a:r>
          </a:p>
        </p:txBody>
      </p:sp>
      <p:sp>
        <p:nvSpPr>
          <p:cNvPr id="4" name="Body Content 2"/>
          <p:cNvSpPr>
            <a:spLocks noGrp="1"/>
          </p:cNvSpPr>
          <p:nvPr>
            <p:ph sz="half" idx="2"/>
          </p:nvPr>
        </p:nvSpPr>
        <p:spPr>
          <a:xfrm>
            <a:off x="47501" y="1111158"/>
            <a:ext cx="2721430" cy="1668483"/>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 name="Body Content 2">
            <a:extLst>
              <a:ext uri="{FF2B5EF4-FFF2-40B4-BE49-F238E27FC236}">
                <a16:creationId xmlns:a16="http://schemas.microsoft.com/office/drawing/2014/main" id="{AF760239-E1E4-98A8-BC2A-AD64F71B7E0D}"/>
              </a:ext>
            </a:extLst>
          </p:cNvPr>
          <p:cNvSpPr>
            <a:spLocks noGrp="1"/>
          </p:cNvSpPr>
          <p:nvPr>
            <p:ph sz="half" idx="10"/>
          </p:nvPr>
        </p:nvSpPr>
        <p:spPr>
          <a:xfrm>
            <a:off x="47499" y="2856015"/>
            <a:ext cx="2721431" cy="1668483"/>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Body Content 2">
            <a:extLst>
              <a:ext uri="{FF2B5EF4-FFF2-40B4-BE49-F238E27FC236}">
                <a16:creationId xmlns:a16="http://schemas.microsoft.com/office/drawing/2014/main" id="{52458702-0A0A-743A-4663-E0EA4FBC4EB5}"/>
              </a:ext>
            </a:extLst>
          </p:cNvPr>
          <p:cNvSpPr>
            <a:spLocks noGrp="1"/>
          </p:cNvSpPr>
          <p:nvPr>
            <p:ph sz="half" idx="11"/>
          </p:nvPr>
        </p:nvSpPr>
        <p:spPr>
          <a:xfrm>
            <a:off x="2919350" y="1111158"/>
            <a:ext cx="2644240" cy="1744857"/>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Body Content 2">
            <a:extLst>
              <a:ext uri="{FF2B5EF4-FFF2-40B4-BE49-F238E27FC236}">
                <a16:creationId xmlns:a16="http://schemas.microsoft.com/office/drawing/2014/main" id="{E7DCE5C4-5A12-8BD9-2E79-6B094F4C1FDC}"/>
              </a:ext>
            </a:extLst>
          </p:cNvPr>
          <p:cNvSpPr>
            <a:spLocks noGrp="1"/>
          </p:cNvSpPr>
          <p:nvPr>
            <p:ph sz="half" idx="12"/>
          </p:nvPr>
        </p:nvSpPr>
        <p:spPr>
          <a:xfrm>
            <a:off x="2909453" y="2985224"/>
            <a:ext cx="2721431" cy="1971304"/>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Body Content 2">
            <a:extLst>
              <a:ext uri="{FF2B5EF4-FFF2-40B4-BE49-F238E27FC236}">
                <a16:creationId xmlns:a16="http://schemas.microsoft.com/office/drawing/2014/main" id="{3180402C-B205-3B02-80EC-1389CEFE02F8}"/>
              </a:ext>
            </a:extLst>
          </p:cNvPr>
          <p:cNvSpPr>
            <a:spLocks noGrp="1"/>
          </p:cNvSpPr>
          <p:nvPr>
            <p:ph sz="half" idx="13"/>
          </p:nvPr>
        </p:nvSpPr>
        <p:spPr>
          <a:xfrm>
            <a:off x="6008916" y="1117911"/>
            <a:ext cx="2933203" cy="1661730"/>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Body Content 2">
            <a:extLst>
              <a:ext uri="{FF2B5EF4-FFF2-40B4-BE49-F238E27FC236}">
                <a16:creationId xmlns:a16="http://schemas.microsoft.com/office/drawing/2014/main" id="{1D0698A4-F993-1339-EDDC-E122275B26EE}"/>
              </a:ext>
            </a:extLst>
          </p:cNvPr>
          <p:cNvSpPr>
            <a:spLocks noGrp="1"/>
          </p:cNvSpPr>
          <p:nvPr>
            <p:ph sz="half" idx="14"/>
          </p:nvPr>
        </p:nvSpPr>
        <p:spPr>
          <a:xfrm>
            <a:off x="5975267" y="2985224"/>
            <a:ext cx="2952999" cy="1959926"/>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380621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ide Table">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lstStyle>
            <a:lvl1pPr>
              <a:defRPr>
                <a:solidFill>
                  <a:srgbClr val="FF0000"/>
                </a:solidFill>
              </a:defRPr>
            </a:lvl1pPr>
          </a:lstStyle>
          <a:p>
            <a:r>
              <a:rPr lang="en-US"/>
              <a:t>Click to edit Master title style</a:t>
            </a:r>
            <a:endParaRPr lang="en-US" dirty="0"/>
          </a:p>
        </p:txBody>
      </p:sp>
      <p:sp>
        <p:nvSpPr>
          <p:cNvPr id="5" name="Wide Table">
            <a:extLst>
              <a:ext uri="{FF2B5EF4-FFF2-40B4-BE49-F238E27FC236}">
                <a16:creationId xmlns:a16="http://schemas.microsoft.com/office/drawing/2014/main" id="{A31F2DD0-A818-C246-A801-671F4BC29942}"/>
              </a:ext>
            </a:extLst>
          </p:cNvPr>
          <p:cNvSpPr>
            <a:spLocks noGrp="1"/>
          </p:cNvSpPr>
          <p:nvPr>
            <p:ph type="tbl" sz="quarter" idx="10"/>
          </p:nvPr>
        </p:nvSpPr>
        <p:spPr>
          <a:xfrm>
            <a:off x="228600" y="285750"/>
            <a:ext cx="8686800" cy="4572000"/>
          </a:xfrm>
        </p:spPr>
        <p:txBody>
          <a:bodyPr/>
          <a:lstStyle/>
          <a:p>
            <a:r>
              <a:rPr lang="en-US"/>
              <a:t>Click icon to add table</a:t>
            </a:r>
          </a:p>
        </p:txBody>
      </p:sp>
    </p:spTree>
    <p:extLst>
      <p:ext uri="{BB962C8B-B14F-4D97-AF65-F5344CB8AC3E}">
        <p14:creationId xmlns:p14="http://schemas.microsoft.com/office/powerpoint/2010/main" val="31814646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H1 Title"/>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Body Content"/>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84154639"/>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65" r:id="rId3"/>
    <p:sldLayoutId id="2147483666" r:id="rId4"/>
    <p:sldLayoutId id="2147483654" r:id="rId5"/>
    <p:sldLayoutId id="2147483650" r:id="rId6"/>
    <p:sldLayoutId id="2147483652" r:id="rId7"/>
    <p:sldLayoutId id="2147483664" r:id="rId8"/>
    <p:sldLayoutId id="2147483659" r:id="rId9"/>
    <p:sldLayoutId id="2147483662" r:id="rId10"/>
    <p:sldLayoutId id="2147483660" r:id="rId11"/>
    <p:sldLayoutId id="2147483661" r:id="rId12"/>
    <p:sldLayoutId id="2147483667" r:id="rId13"/>
    <p:sldLayoutId id="2147483668" r:id="rId14"/>
  </p:sldLayoutIdLst>
  <p:txStyles>
    <p:titleStyle>
      <a:lvl1pPr algn="ctr" defTabSz="457200" rtl="0" eaLnBrk="1" latinLnBrk="0" hangingPunct="1">
        <a:spcBef>
          <a:spcPct val="0"/>
        </a:spcBef>
        <a:buNone/>
        <a:defRPr sz="3500" b="1" i="0"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Helvetica" pitchFamily="2"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Helvetica" pitchFamily="2"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www.analyticsvidhya.com/blog/2021/06/understanding-random-forest/" TargetMode="External"/><Relationship Id="rId2" Type="http://schemas.openxmlformats.org/officeDocument/2006/relationships/hyperlink" Target="https://www.analyticsvidhya.com/blog/2014/06/introduction-random-forest-simplified/" TargetMode="External"/><Relationship Id="rId1" Type="http://schemas.openxmlformats.org/officeDocument/2006/relationships/slideLayout" Target="../slideLayouts/slideLayout6.xml"/><Relationship Id="rId6" Type="http://schemas.openxmlformats.org/officeDocument/2006/relationships/hyperlink" Target="https://www.analyticsvidhya.com/blog/2023/02/how-does-random-forest-work/" TargetMode="External"/><Relationship Id="rId5" Type="http://schemas.openxmlformats.org/officeDocument/2006/relationships/hyperlink" Target="https://www.analyticsvidhya.com/blog/2022/05/handling-missing-values-with-random-forest/" TargetMode="External"/><Relationship Id="rId4" Type="http://schemas.openxmlformats.org/officeDocument/2006/relationships/hyperlink" Target="https://www.analyticsvidhya.com/blog/2021/10/an-introduction-to-random-forest-algorithm-for-beginners/"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3B848F2-6BE7-3141-86BE-B5237EC8AC77}"/>
              </a:ext>
            </a:extLst>
          </p:cNvPr>
          <p:cNvSpPr>
            <a:spLocks noGrp="1"/>
          </p:cNvSpPr>
          <p:nvPr>
            <p:ph type="title"/>
          </p:nvPr>
        </p:nvSpPr>
        <p:spPr/>
        <p:txBody>
          <a:bodyPr/>
          <a:lstStyle/>
          <a:p>
            <a:r>
              <a:rPr lang="en-US" dirty="0"/>
              <a:t>DASC 5301-002</a:t>
            </a:r>
          </a:p>
        </p:txBody>
      </p:sp>
      <p:sp>
        <p:nvSpPr>
          <p:cNvPr id="4" name="Content Placeholder 3">
            <a:extLst>
              <a:ext uri="{FF2B5EF4-FFF2-40B4-BE49-F238E27FC236}">
                <a16:creationId xmlns:a16="http://schemas.microsoft.com/office/drawing/2014/main" id="{A92BFB8A-B48E-3048-95CB-0E471938D6C7}"/>
              </a:ext>
            </a:extLst>
          </p:cNvPr>
          <p:cNvSpPr>
            <a:spLocks noGrp="1"/>
          </p:cNvSpPr>
          <p:nvPr>
            <p:ph sz="quarter" idx="10"/>
          </p:nvPr>
        </p:nvSpPr>
        <p:spPr/>
        <p:txBody>
          <a:bodyPr/>
          <a:lstStyle/>
          <a:p>
            <a:r>
              <a:rPr lang="en-US"/>
              <a:t>Random Forest</a:t>
            </a:r>
            <a:endParaRPr lang="en-US" dirty="0"/>
          </a:p>
        </p:txBody>
      </p:sp>
      <p:sp>
        <p:nvSpPr>
          <p:cNvPr id="3" name="Content Placeholder 2">
            <a:extLst>
              <a:ext uri="{FF2B5EF4-FFF2-40B4-BE49-F238E27FC236}">
                <a16:creationId xmlns:a16="http://schemas.microsoft.com/office/drawing/2014/main" id="{B2EB5C99-0433-CA4C-BCDF-6FE96532A669}"/>
              </a:ext>
            </a:extLst>
          </p:cNvPr>
          <p:cNvSpPr>
            <a:spLocks noGrp="1"/>
          </p:cNvSpPr>
          <p:nvPr>
            <p:ph sz="quarter" idx="11"/>
          </p:nvPr>
        </p:nvSpPr>
        <p:spPr/>
        <p:txBody>
          <a:bodyPr>
            <a:normAutofit fontScale="85000" lnSpcReduction="20000"/>
          </a:bodyPr>
          <a:lstStyle/>
          <a:p>
            <a:r>
              <a:rPr lang="en-US" dirty="0"/>
              <a:t>Dr Subharag Sarkar</a:t>
            </a:r>
          </a:p>
        </p:txBody>
      </p:sp>
      <p:sp>
        <p:nvSpPr>
          <p:cNvPr id="2" name="Content Placeholder 1">
            <a:extLst>
              <a:ext uri="{FF2B5EF4-FFF2-40B4-BE49-F238E27FC236}">
                <a16:creationId xmlns:a16="http://schemas.microsoft.com/office/drawing/2014/main" id="{3F89E92A-5BA8-3F42-81FD-952F958B68EC}"/>
              </a:ext>
            </a:extLst>
          </p:cNvPr>
          <p:cNvSpPr>
            <a:spLocks noGrp="1"/>
          </p:cNvSpPr>
          <p:nvPr>
            <p:ph sz="quarter" idx="12"/>
          </p:nvPr>
        </p:nvSpPr>
        <p:spPr/>
        <p:txBody>
          <a:bodyPr>
            <a:normAutofit lnSpcReduction="10000"/>
          </a:bodyPr>
          <a:lstStyle/>
          <a:p>
            <a:r>
              <a:rPr lang="en-US" dirty="0"/>
              <a:t>Fall 2023</a:t>
            </a:r>
          </a:p>
        </p:txBody>
      </p:sp>
      <p:sp>
        <p:nvSpPr>
          <p:cNvPr id="6" name="Content Placeholder 1">
            <a:extLst>
              <a:ext uri="{FF2B5EF4-FFF2-40B4-BE49-F238E27FC236}">
                <a16:creationId xmlns:a16="http://schemas.microsoft.com/office/drawing/2014/main" id="{DC3E28C2-8E63-BB37-438D-64077DB5F2DB}"/>
              </a:ext>
            </a:extLst>
          </p:cNvPr>
          <p:cNvSpPr txBox="1">
            <a:spLocks/>
          </p:cNvSpPr>
          <p:nvPr/>
        </p:nvSpPr>
        <p:spPr>
          <a:xfrm>
            <a:off x="611584" y="3341266"/>
            <a:ext cx="2333625" cy="290997"/>
          </a:xfrm>
          <a:prstGeom prst="rect">
            <a:avLst/>
          </a:prstGeom>
        </p:spPr>
        <p:txBody>
          <a:bodyPr vert="horz" lIns="91440" tIns="45720" rIns="91440" bIns="45720" rtlCol="0">
            <a:normAutofit fontScale="77500" lnSpcReduction="20000"/>
          </a:bodyPr>
          <a:lstStyle>
            <a:lvl1pPr marL="0" indent="0" algn="l" defTabSz="457200" rtl="0" eaLnBrk="1" latinLnBrk="0" hangingPunct="1">
              <a:spcBef>
                <a:spcPct val="20000"/>
              </a:spcBef>
              <a:buFont typeface="Wingdings" pitchFamily="2" charset="2"/>
              <a:buNone/>
              <a:defRPr sz="1400" b="0" i="0" kern="1200">
                <a:solidFill>
                  <a:schemeClr val="bg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Helvetica" pitchFamily="2"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Helvetica" pitchFamily="2"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Slides Courtesy - </a:t>
            </a:r>
            <a:r>
              <a:rPr lang="en-US" dirty="0" err="1"/>
              <a:t>Rózsa</a:t>
            </a:r>
            <a:r>
              <a:rPr lang="en-US" dirty="0"/>
              <a:t> </a:t>
            </a:r>
            <a:r>
              <a:rPr lang="en-US" dirty="0" err="1"/>
              <a:t>Záruba</a:t>
            </a:r>
            <a:endParaRPr lang="en-US" dirty="0"/>
          </a:p>
          <a:p>
            <a:endParaRPr lang="en-US" dirty="0"/>
          </a:p>
        </p:txBody>
      </p:sp>
    </p:spTree>
    <p:extLst>
      <p:ext uri="{BB962C8B-B14F-4D97-AF65-F5344CB8AC3E}">
        <p14:creationId xmlns:p14="http://schemas.microsoft.com/office/powerpoint/2010/main" val="41114397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E07E6-C4B8-F1F6-BF1A-8CC0ACB54790}"/>
              </a:ext>
            </a:extLst>
          </p:cNvPr>
          <p:cNvSpPr>
            <a:spLocks noGrp="1"/>
          </p:cNvSpPr>
          <p:nvPr>
            <p:ph type="title"/>
          </p:nvPr>
        </p:nvSpPr>
        <p:spPr/>
        <p:txBody>
          <a:bodyPr/>
          <a:lstStyle/>
          <a:p>
            <a:r>
              <a:rPr lang="en-US" dirty="0"/>
              <a:t>Random Forest</a:t>
            </a:r>
          </a:p>
        </p:txBody>
      </p:sp>
      <p:sp>
        <p:nvSpPr>
          <p:cNvPr id="4" name="Content Placeholder 3">
            <a:extLst>
              <a:ext uri="{FF2B5EF4-FFF2-40B4-BE49-F238E27FC236}">
                <a16:creationId xmlns:a16="http://schemas.microsoft.com/office/drawing/2014/main" id="{2A3C0782-436C-1D38-E10A-32925D4D2C43}"/>
              </a:ext>
            </a:extLst>
          </p:cNvPr>
          <p:cNvSpPr>
            <a:spLocks noGrp="1"/>
          </p:cNvSpPr>
          <p:nvPr>
            <p:ph sz="half" idx="1"/>
          </p:nvPr>
        </p:nvSpPr>
        <p:spPr>
          <a:xfrm>
            <a:off x="457200" y="903890"/>
            <a:ext cx="8229600" cy="3710151"/>
          </a:xfrm>
        </p:spPr>
        <p:txBody>
          <a:bodyPr>
            <a:normAutofit fontScale="92500" lnSpcReduction="10000"/>
          </a:bodyPr>
          <a:lstStyle/>
          <a:p>
            <a:r>
              <a:rPr lang="en-US" sz="2000" dirty="0"/>
              <a:t>Random Forest involves the sampling of the input data with a replacement called bootstrap sampling. </a:t>
            </a:r>
          </a:p>
          <a:p>
            <a:r>
              <a:rPr lang="en-US" sz="2000" dirty="0"/>
              <a:t>Here one-third of the data is not used for training and can be used for testing. </a:t>
            </a:r>
          </a:p>
          <a:p>
            <a:r>
              <a:rPr lang="en-US" sz="2000" dirty="0"/>
              <a:t>These are called the </a:t>
            </a:r>
            <a:r>
              <a:rPr lang="en-US" sz="2000" b="1" dirty="0"/>
              <a:t>out-of-bag</a:t>
            </a:r>
            <a:r>
              <a:rPr lang="en-US" sz="2000" dirty="0"/>
              <a:t> samples. </a:t>
            </a:r>
          </a:p>
          <a:p>
            <a:r>
              <a:rPr lang="en-US" sz="2000" dirty="0"/>
              <a:t>Error estimated on these out-of-bag samples is known as </a:t>
            </a:r>
            <a:r>
              <a:rPr lang="en-US" sz="2000" i="1" dirty="0"/>
              <a:t>out-of-bag error</a:t>
            </a:r>
            <a:r>
              <a:rPr lang="en-US" sz="2000" dirty="0"/>
              <a:t>. </a:t>
            </a:r>
          </a:p>
          <a:p>
            <a:r>
              <a:rPr lang="en-US" sz="2000" dirty="0"/>
              <a:t>Study of error estimates by out-of-bag, gives evidence to show that the out-of-bag estimate is as accurate as using a test set of the same size as the training set. </a:t>
            </a:r>
          </a:p>
          <a:p>
            <a:r>
              <a:rPr lang="en-US" sz="2000" u="sng" dirty="0"/>
              <a:t>Therefore, using the out-of-bag error estimate removes the need for a set aside test set</a:t>
            </a:r>
            <a:r>
              <a:rPr lang="en-US" sz="2000" dirty="0"/>
              <a:t>.</a:t>
            </a:r>
          </a:p>
          <a:p>
            <a:pPr marL="0" indent="0">
              <a:buNone/>
            </a:pPr>
            <a:endParaRPr lang="en-US" sz="2000" dirty="0"/>
          </a:p>
          <a:p>
            <a:endParaRPr lang="en-US" sz="2000" dirty="0"/>
          </a:p>
        </p:txBody>
      </p:sp>
    </p:spTree>
    <p:extLst>
      <p:ext uri="{BB962C8B-B14F-4D97-AF65-F5344CB8AC3E}">
        <p14:creationId xmlns:p14="http://schemas.microsoft.com/office/powerpoint/2010/main" val="1855331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8167B-0423-88DA-94DD-285F45603ADC}"/>
              </a:ext>
            </a:extLst>
          </p:cNvPr>
          <p:cNvSpPr>
            <a:spLocks noGrp="1"/>
          </p:cNvSpPr>
          <p:nvPr>
            <p:ph type="title"/>
          </p:nvPr>
        </p:nvSpPr>
        <p:spPr/>
        <p:txBody>
          <a:bodyPr/>
          <a:lstStyle/>
          <a:p>
            <a:r>
              <a:rPr lang="en-US" dirty="0"/>
              <a:t>Advantages of Random Forest</a:t>
            </a:r>
          </a:p>
        </p:txBody>
      </p:sp>
      <p:sp>
        <p:nvSpPr>
          <p:cNvPr id="4" name="Content Placeholder 3">
            <a:extLst>
              <a:ext uri="{FF2B5EF4-FFF2-40B4-BE49-F238E27FC236}">
                <a16:creationId xmlns:a16="http://schemas.microsoft.com/office/drawing/2014/main" id="{A6910F2A-6523-A5D4-342C-2DE3F019A4C7}"/>
              </a:ext>
            </a:extLst>
          </p:cNvPr>
          <p:cNvSpPr>
            <a:spLocks noGrp="1"/>
          </p:cNvSpPr>
          <p:nvPr>
            <p:ph sz="half" idx="1"/>
          </p:nvPr>
        </p:nvSpPr>
        <p:spPr>
          <a:xfrm>
            <a:off x="457200" y="966952"/>
            <a:ext cx="8229600" cy="3442489"/>
          </a:xfrm>
        </p:spPr>
        <p:txBody>
          <a:bodyPr>
            <a:normAutofit/>
          </a:bodyPr>
          <a:lstStyle/>
          <a:p>
            <a:r>
              <a:rPr lang="en-US" sz="2000" dirty="0"/>
              <a:t>This algorithm can solve both types of problems i.e. classification and regression and does a decent estimation on both fronts. </a:t>
            </a:r>
          </a:p>
          <a:p>
            <a:r>
              <a:rPr lang="en-US" sz="2000" dirty="0"/>
              <a:t>One of the benefits of Random forest is the power of </a:t>
            </a:r>
            <a:r>
              <a:rPr lang="en-US" sz="2000" u="sng" dirty="0"/>
              <a:t>handling large data sets with higher dimensionality. </a:t>
            </a:r>
            <a:r>
              <a:rPr lang="en-US" sz="2000" dirty="0"/>
              <a:t>It can handle thousands of input variables and identify the most significant variables so it is considered as one of the dimensionality reduction methods. </a:t>
            </a:r>
          </a:p>
          <a:p>
            <a:r>
              <a:rPr lang="en-US" sz="2000" dirty="0"/>
              <a:t>Further, the model outputs the </a:t>
            </a:r>
            <a:r>
              <a:rPr lang="en-US" sz="2000" b="1" dirty="0"/>
              <a:t>Importance of the variable, </a:t>
            </a:r>
            <a:r>
              <a:rPr lang="en-US" sz="2000" dirty="0"/>
              <a:t>which can be a very handy feature (on some random data set).</a:t>
            </a:r>
          </a:p>
        </p:txBody>
      </p:sp>
    </p:spTree>
    <p:extLst>
      <p:ext uri="{BB962C8B-B14F-4D97-AF65-F5344CB8AC3E}">
        <p14:creationId xmlns:p14="http://schemas.microsoft.com/office/powerpoint/2010/main" val="2536274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8167B-0423-88DA-94DD-285F45603ADC}"/>
              </a:ext>
            </a:extLst>
          </p:cNvPr>
          <p:cNvSpPr>
            <a:spLocks noGrp="1"/>
          </p:cNvSpPr>
          <p:nvPr>
            <p:ph type="title"/>
          </p:nvPr>
        </p:nvSpPr>
        <p:spPr/>
        <p:txBody>
          <a:bodyPr/>
          <a:lstStyle/>
          <a:p>
            <a:r>
              <a:rPr lang="en-US" dirty="0"/>
              <a:t>Advantages of Random Forest</a:t>
            </a:r>
          </a:p>
        </p:txBody>
      </p:sp>
      <p:sp>
        <p:nvSpPr>
          <p:cNvPr id="4" name="Content Placeholder 3">
            <a:extLst>
              <a:ext uri="{FF2B5EF4-FFF2-40B4-BE49-F238E27FC236}">
                <a16:creationId xmlns:a16="http://schemas.microsoft.com/office/drawing/2014/main" id="{A6910F2A-6523-A5D4-342C-2DE3F019A4C7}"/>
              </a:ext>
            </a:extLst>
          </p:cNvPr>
          <p:cNvSpPr>
            <a:spLocks noGrp="1"/>
          </p:cNvSpPr>
          <p:nvPr>
            <p:ph sz="half" idx="1"/>
          </p:nvPr>
        </p:nvSpPr>
        <p:spPr>
          <a:xfrm>
            <a:off x="457200" y="966952"/>
            <a:ext cx="8229600" cy="3442489"/>
          </a:xfrm>
        </p:spPr>
        <p:txBody>
          <a:bodyPr>
            <a:normAutofit/>
          </a:bodyPr>
          <a:lstStyle/>
          <a:p>
            <a:r>
              <a:rPr lang="en-US" sz="2000" dirty="0"/>
              <a:t>It has an effective method for estimating missing data and maintains accuracy when a large proportion of the data is missing.</a:t>
            </a:r>
          </a:p>
          <a:p>
            <a:r>
              <a:rPr lang="en-US" sz="2000" dirty="0"/>
              <a:t>It has methods for balancing errors in data sets where classes are imbalanced. </a:t>
            </a:r>
          </a:p>
          <a:p>
            <a:r>
              <a:rPr lang="en-US" sz="2000" dirty="0"/>
              <a:t>The capabilities of the above can be extended to unlabeled data, leading to unsupervised clustering, data views, and outlier detection. </a:t>
            </a:r>
          </a:p>
          <a:p>
            <a:endParaRPr lang="en-US" sz="2000" dirty="0"/>
          </a:p>
        </p:txBody>
      </p:sp>
    </p:spTree>
    <p:extLst>
      <p:ext uri="{BB962C8B-B14F-4D97-AF65-F5344CB8AC3E}">
        <p14:creationId xmlns:p14="http://schemas.microsoft.com/office/powerpoint/2010/main" val="853023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2BFC6-25BC-889E-E0B2-62FADB8F8FFF}"/>
              </a:ext>
            </a:extLst>
          </p:cNvPr>
          <p:cNvSpPr>
            <a:spLocks noGrp="1"/>
          </p:cNvSpPr>
          <p:nvPr>
            <p:ph type="title"/>
          </p:nvPr>
        </p:nvSpPr>
        <p:spPr/>
        <p:txBody>
          <a:bodyPr/>
          <a:lstStyle/>
          <a:p>
            <a:r>
              <a:rPr lang="en-US" dirty="0"/>
              <a:t>Disadvantage of Random Forest</a:t>
            </a:r>
          </a:p>
        </p:txBody>
      </p:sp>
      <p:sp>
        <p:nvSpPr>
          <p:cNvPr id="4" name="Content Placeholder 3">
            <a:extLst>
              <a:ext uri="{FF2B5EF4-FFF2-40B4-BE49-F238E27FC236}">
                <a16:creationId xmlns:a16="http://schemas.microsoft.com/office/drawing/2014/main" id="{5519FEC2-AB6C-B95B-901A-8A6221BB97E3}"/>
              </a:ext>
            </a:extLst>
          </p:cNvPr>
          <p:cNvSpPr>
            <a:spLocks noGrp="1"/>
          </p:cNvSpPr>
          <p:nvPr>
            <p:ph sz="half" idx="1"/>
          </p:nvPr>
        </p:nvSpPr>
        <p:spPr>
          <a:xfrm>
            <a:off x="457200" y="935421"/>
            <a:ext cx="8229600" cy="3474020"/>
          </a:xfrm>
        </p:spPr>
        <p:txBody>
          <a:bodyPr>
            <a:normAutofit/>
          </a:bodyPr>
          <a:lstStyle/>
          <a:p>
            <a:r>
              <a:rPr lang="en-US" sz="2000" dirty="0"/>
              <a:t>It surely does a good job at classification but not as good as for regression problems as it does not give precise continuous nature predictions. </a:t>
            </a:r>
          </a:p>
          <a:p>
            <a:r>
              <a:rPr lang="en-US" sz="2000" dirty="0"/>
              <a:t>In the case of regression, it doesn’t predict beyond the range in the training data, and they may over-fit data sets that are particularly noisy.</a:t>
            </a:r>
          </a:p>
          <a:p>
            <a:r>
              <a:rPr lang="en-US" sz="2000" dirty="0"/>
              <a:t>Random Forest can feel like a black box approach for statistical modelers – you have very little control over what the model does. </a:t>
            </a:r>
          </a:p>
          <a:p>
            <a:r>
              <a:rPr lang="en-US" sz="2000" dirty="0"/>
              <a:t>You can at best – try different parameters and random seeds!</a:t>
            </a:r>
          </a:p>
          <a:p>
            <a:endParaRPr lang="en-US" sz="2000" dirty="0"/>
          </a:p>
        </p:txBody>
      </p:sp>
    </p:spTree>
    <p:extLst>
      <p:ext uri="{BB962C8B-B14F-4D97-AF65-F5344CB8AC3E}">
        <p14:creationId xmlns:p14="http://schemas.microsoft.com/office/powerpoint/2010/main" val="1260479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06170-9048-95EC-C4C9-DB8FE9319E19}"/>
              </a:ext>
            </a:extLst>
          </p:cNvPr>
          <p:cNvSpPr>
            <a:spLocks noGrp="1"/>
          </p:cNvSpPr>
          <p:nvPr>
            <p:ph type="title"/>
          </p:nvPr>
        </p:nvSpPr>
        <p:spPr/>
        <p:txBody>
          <a:bodyPr/>
          <a:lstStyle/>
          <a:p>
            <a:r>
              <a:rPr lang="en-US" dirty="0"/>
              <a:t>Reference</a:t>
            </a:r>
          </a:p>
        </p:txBody>
      </p:sp>
      <p:sp>
        <p:nvSpPr>
          <p:cNvPr id="4" name="Content Placeholder 3">
            <a:extLst>
              <a:ext uri="{FF2B5EF4-FFF2-40B4-BE49-F238E27FC236}">
                <a16:creationId xmlns:a16="http://schemas.microsoft.com/office/drawing/2014/main" id="{0FB75E55-9028-05A4-6A04-D64271162BB0}"/>
              </a:ext>
            </a:extLst>
          </p:cNvPr>
          <p:cNvSpPr>
            <a:spLocks noGrp="1"/>
          </p:cNvSpPr>
          <p:nvPr>
            <p:ph sz="half" idx="1"/>
          </p:nvPr>
        </p:nvSpPr>
        <p:spPr>
          <a:xfrm>
            <a:off x="457200" y="945931"/>
            <a:ext cx="8229600" cy="3463510"/>
          </a:xfrm>
        </p:spPr>
        <p:txBody>
          <a:bodyPr/>
          <a:lstStyle/>
          <a:p>
            <a:r>
              <a:rPr lang="en-US" dirty="0">
                <a:hlinkClick r:id="rId2"/>
              </a:rPr>
              <a:t>https://www.analyticsvidhya.com/blog/2014/06/introduction-random-forest-simplified/</a:t>
            </a:r>
            <a:endParaRPr lang="en-US" dirty="0"/>
          </a:p>
          <a:p>
            <a:r>
              <a:rPr lang="en-US" dirty="0">
                <a:hlinkClick r:id="rId3"/>
              </a:rPr>
              <a:t>https://www.analyticsvidhya.com/blog/2021/06/understanding-random-forest/</a:t>
            </a:r>
            <a:endParaRPr lang="en-US" dirty="0"/>
          </a:p>
          <a:p>
            <a:r>
              <a:rPr lang="en-US" dirty="0">
                <a:hlinkClick r:id="rId4"/>
              </a:rPr>
              <a:t>https://www.analyticsvidhya.com/blog/2021/10/an-introduction-to-random-forest-algorithm-for-beginners/</a:t>
            </a:r>
            <a:endParaRPr lang="en-US" dirty="0"/>
          </a:p>
          <a:p>
            <a:r>
              <a:rPr lang="en-US" dirty="0">
                <a:hlinkClick r:id="rId5"/>
              </a:rPr>
              <a:t>https://www.analyticsvidhya.com/blog/2022/05/handling-missing-values-with-random-forest/</a:t>
            </a:r>
            <a:endParaRPr lang="en-US" dirty="0"/>
          </a:p>
          <a:p>
            <a:r>
              <a:rPr lang="en-US">
                <a:hlinkClick r:id="rId6"/>
              </a:rPr>
              <a:t>https://www.analyticsvidhya.com/blog/2023/02/how-does-random-forest-work/</a:t>
            </a:r>
            <a:endParaRPr lang="en-US"/>
          </a:p>
          <a:p>
            <a:endParaRPr lang="en-US" dirty="0"/>
          </a:p>
        </p:txBody>
      </p:sp>
    </p:spTree>
    <p:extLst>
      <p:ext uri="{BB962C8B-B14F-4D97-AF65-F5344CB8AC3E}">
        <p14:creationId xmlns:p14="http://schemas.microsoft.com/office/powerpoint/2010/main" val="19295455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Random Forest</a:t>
            </a:r>
          </a:p>
        </p:txBody>
      </p:sp>
      <p:sp>
        <p:nvSpPr>
          <p:cNvPr id="4" name="Content Placeholder 3"/>
          <p:cNvSpPr>
            <a:spLocks noGrp="1"/>
          </p:cNvSpPr>
          <p:nvPr>
            <p:ph sz="half" idx="2"/>
          </p:nvPr>
        </p:nvSpPr>
        <p:spPr>
          <a:xfrm>
            <a:off x="4038601" y="983648"/>
            <a:ext cx="4961844" cy="4159852"/>
          </a:xfrm>
        </p:spPr>
        <p:txBody>
          <a:bodyPr>
            <a:noAutofit/>
          </a:bodyPr>
          <a:lstStyle/>
          <a:p>
            <a:r>
              <a:rPr lang="en-US" sz="2000" dirty="0"/>
              <a:t>Random Forest is a versatile machine learning method capable of performing both regression and classification tasks. </a:t>
            </a:r>
          </a:p>
          <a:p>
            <a:r>
              <a:rPr lang="en-US" sz="2000" dirty="0"/>
              <a:t>It also undertakes dimensional reduction methods, treats missing values, outlier values, and other essential steps of data exploration, and does a fairly good job. </a:t>
            </a:r>
          </a:p>
          <a:p>
            <a:r>
              <a:rPr lang="en-US" sz="2000" dirty="0"/>
              <a:t>It is a type of ensemble learning method, where a group of weak models combine to form a powerful model.</a:t>
            </a:r>
          </a:p>
        </p:txBody>
      </p:sp>
      <p:pic>
        <p:nvPicPr>
          <p:cNvPr id="5122" name="Picture 2"/>
          <p:cNvPicPr>
            <a:picLocks noGrp="1" noChangeAspect="1" noChangeArrowheads="1"/>
          </p:cNvPicPr>
          <p:nvPr>
            <p:ph sz="half" idx="1"/>
          </p:nvPr>
        </p:nvPicPr>
        <p:blipFill>
          <a:blip r:embed="rId3" cstate="print">
            <a:extLst>
              <a:ext uri="{28A0092B-C50C-407E-A947-70E740481C1C}">
                <a14:useLocalDpi xmlns:a14="http://schemas.microsoft.com/office/drawing/2010/main" val="0"/>
              </a:ext>
            </a:extLst>
          </a:blip>
          <a:srcRect/>
          <a:stretch>
            <a:fillRect/>
          </a:stretch>
        </p:blipFill>
        <p:spPr bwMode="auto">
          <a:xfrm>
            <a:off x="0" y="983648"/>
            <a:ext cx="4038600" cy="2019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42660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Random Forest</a:t>
            </a:r>
          </a:p>
        </p:txBody>
      </p:sp>
      <p:pic>
        <p:nvPicPr>
          <p:cNvPr id="2050" name="Picture 2"/>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457200" y="874712"/>
            <a:ext cx="3402560" cy="3394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1" name="Content Placeholder 10"/>
          <p:cNvSpPr>
            <a:spLocks noGrp="1"/>
          </p:cNvSpPr>
          <p:nvPr>
            <p:ph sz="half" idx="2"/>
          </p:nvPr>
        </p:nvSpPr>
        <p:spPr>
          <a:xfrm>
            <a:off x="4648200" y="874712"/>
            <a:ext cx="4038600" cy="3394472"/>
          </a:xfrm>
        </p:spPr>
        <p:txBody>
          <a:bodyPr>
            <a:normAutofit/>
          </a:bodyPr>
          <a:lstStyle/>
          <a:p>
            <a:r>
              <a:rPr lang="en-US" sz="2000" dirty="0"/>
              <a:t>On a funny note, when you can’t think of any algorithm (irrespective of the situation), use random forest!</a:t>
            </a:r>
          </a:p>
        </p:txBody>
      </p:sp>
    </p:spTree>
    <p:extLst>
      <p:ext uri="{BB962C8B-B14F-4D97-AF65-F5344CB8AC3E}">
        <p14:creationId xmlns:p14="http://schemas.microsoft.com/office/powerpoint/2010/main" val="2550693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EA48D30-7BC2-4B54-BA1F-259CA55E1559}"/>
              </a:ext>
            </a:extLst>
          </p:cNvPr>
          <p:cNvSpPr>
            <a:spLocks noGrp="1"/>
          </p:cNvSpPr>
          <p:nvPr>
            <p:ph type="title"/>
          </p:nvPr>
        </p:nvSpPr>
        <p:spPr/>
        <p:txBody>
          <a:bodyPr/>
          <a:lstStyle/>
          <a:p>
            <a:endParaRPr lang="en-US"/>
          </a:p>
        </p:txBody>
      </p:sp>
      <p:pic>
        <p:nvPicPr>
          <p:cNvPr id="1026" name="Picture 2"/>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603390" y="1200150"/>
            <a:ext cx="3746219" cy="3394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1" name="Picture 7"/>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4869577" y="1200150"/>
            <a:ext cx="3595845" cy="3394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47209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C27C3-CB9F-3F9D-EC72-9F0DEB7CE75A}"/>
              </a:ext>
            </a:extLst>
          </p:cNvPr>
          <p:cNvSpPr>
            <a:spLocks noGrp="1"/>
          </p:cNvSpPr>
          <p:nvPr>
            <p:ph type="title"/>
          </p:nvPr>
        </p:nvSpPr>
        <p:spPr/>
        <p:txBody>
          <a:bodyPr/>
          <a:lstStyle/>
          <a:p>
            <a:r>
              <a:rPr lang="en-US" dirty="0"/>
              <a:t>Random Forest</a:t>
            </a:r>
          </a:p>
        </p:txBody>
      </p:sp>
      <p:sp>
        <p:nvSpPr>
          <p:cNvPr id="4" name="Content Placeholder 3">
            <a:extLst>
              <a:ext uri="{FF2B5EF4-FFF2-40B4-BE49-F238E27FC236}">
                <a16:creationId xmlns:a16="http://schemas.microsoft.com/office/drawing/2014/main" id="{AB20F284-34F6-B9BB-12BC-00A2DFBEE3F2}"/>
              </a:ext>
            </a:extLst>
          </p:cNvPr>
          <p:cNvSpPr>
            <a:spLocks noGrp="1"/>
          </p:cNvSpPr>
          <p:nvPr>
            <p:ph sz="half" idx="1"/>
          </p:nvPr>
        </p:nvSpPr>
        <p:spPr>
          <a:xfrm>
            <a:off x="457200" y="840828"/>
            <a:ext cx="8229600" cy="3568613"/>
          </a:xfrm>
        </p:spPr>
        <p:txBody>
          <a:bodyPr>
            <a:noAutofit/>
          </a:bodyPr>
          <a:lstStyle/>
          <a:p>
            <a:r>
              <a:rPr lang="en-US" sz="2000" b="1" dirty="0"/>
              <a:t>Decision trees </a:t>
            </a:r>
            <a:r>
              <a:rPr lang="en-US" sz="2000" dirty="0"/>
              <a:t>are the Machine Learning models used to make predictions by going through each and every feature in the data set, one by one.</a:t>
            </a:r>
          </a:p>
          <a:p>
            <a:r>
              <a:rPr lang="en-US" sz="2000" b="1" dirty="0"/>
              <a:t>Random forests </a:t>
            </a:r>
            <a:r>
              <a:rPr lang="en-US" sz="2000" dirty="0"/>
              <a:t>on the other hand are a collection of decision trees being grouped together and trained together that use random orders of the features in the given data sets.</a:t>
            </a:r>
          </a:p>
          <a:p>
            <a:r>
              <a:rPr lang="en-US" sz="2000" dirty="0"/>
              <a:t>Instead of relying on just one decision tree, the random forest takes the prediction from each and every tree and based on the majority of the votes of predictions, it gives the final output. </a:t>
            </a:r>
          </a:p>
          <a:p>
            <a:r>
              <a:rPr lang="en-US" sz="2000" dirty="0"/>
              <a:t>In other words, the random forest can be defined as a collection of multiple decision trees.</a:t>
            </a:r>
          </a:p>
          <a:p>
            <a:pPr marL="0" indent="0">
              <a:buNone/>
            </a:pPr>
            <a:endParaRPr lang="en-US" sz="2000" dirty="0"/>
          </a:p>
          <a:p>
            <a:endParaRPr lang="en-US" sz="2000" dirty="0"/>
          </a:p>
        </p:txBody>
      </p:sp>
    </p:spTree>
    <p:extLst>
      <p:ext uri="{BB962C8B-B14F-4D97-AF65-F5344CB8AC3E}">
        <p14:creationId xmlns:p14="http://schemas.microsoft.com/office/powerpoint/2010/main" val="2284575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pPr algn="ctr"/>
            <a:r>
              <a:rPr lang="en-US" dirty="0">
                <a:solidFill>
                  <a:schemeClr val="tx1"/>
                </a:solidFill>
                <a:effectLst/>
              </a:rPr>
              <a:t>Random Forest</a:t>
            </a:r>
          </a:p>
        </p:txBody>
      </p:sp>
      <p:pic>
        <p:nvPicPr>
          <p:cNvPr id="1331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332316" y="1630362"/>
            <a:ext cx="6899780" cy="3513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71547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Random Forest</a:t>
            </a:r>
          </a:p>
        </p:txBody>
      </p:sp>
      <p:sp>
        <p:nvSpPr>
          <p:cNvPr id="5" name="Content Placeholder 4"/>
          <p:cNvSpPr>
            <a:spLocks noGrp="1"/>
          </p:cNvSpPr>
          <p:nvPr>
            <p:ph sz="half" idx="1"/>
          </p:nvPr>
        </p:nvSpPr>
        <p:spPr/>
        <p:txBody>
          <a:bodyPr>
            <a:normAutofit/>
          </a:bodyPr>
          <a:lstStyle/>
          <a:p>
            <a:r>
              <a:rPr lang="en-US" sz="2000" dirty="0"/>
              <a:t>Assume number of cases in the training set is N. </a:t>
            </a:r>
          </a:p>
          <a:p>
            <a:r>
              <a:rPr lang="en-US" sz="2000" dirty="0"/>
              <a:t>Then, a sample of these N cases is taken at random but </a:t>
            </a:r>
            <a:r>
              <a:rPr lang="en-US" sz="2000" i="1" dirty="0"/>
              <a:t>with replacement</a:t>
            </a:r>
            <a:r>
              <a:rPr lang="en-US" sz="2000" dirty="0"/>
              <a:t>. </a:t>
            </a:r>
          </a:p>
          <a:p>
            <a:r>
              <a:rPr lang="en-US" sz="2000" dirty="0"/>
              <a:t>This sample will be the training set for growing the tree.</a:t>
            </a:r>
          </a:p>
        </p:txBody>
      </p:sp>
      <p:pic>
        <p:nvPicPr>
          <p:cNvPr id="14338" name="Picture 2"/>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4746752" y="1200150"/>
            <a:ext cx="3841496" cy="3394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601670" y="4709620"/>
            <a:ext cx="8398775" cy="276999"/>
          </a:xfrm>
          <a:prstGeom prst="rect">
            <a:avLst/>
          </a:prstGeom>
          <a:noFill/>
        </p:spPr>
        <p:txBody>
          <a:bodyPr wrap="square" rtlCol="0">
            <a:spAutoFit/>
          </a:bodyPr>
          <a:lstStyle/>
          <a:p>
            <a:pPr algn="r"/>
            <a:r>
              <a:rPr lang="en-US" sz="1200" dirty="0"/>
              <a:t>Case Study: https://www.analyticsvidhya.com/blog/2014/06/introduction-random-forest-simplified/</a:t>
            </a:r>
          </a:p>
        </p:txBody>
      </p:sp>
    </p:spTree>
    <p:extLst>
      <p:ext uri="{BB962C8B-B14F-4D97-AF65-F5344CB8AC3E}">
        <p14:creationId xmlns:p14="http://schemas.microsoft.com/office/powerpoint/2010/main" val="2869397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Random Forest</a:t>
            </a:r>
          </a:p>
        </p:txBody>
      </p:sp>
      <p:sp>
        <p:nvSpPr>
          <p:cNvPr id="5" name="Content Placeholder 4"/>
          <p:cNvSpPr>
            <a:spLocks noGrp="1"/>
          </p:cNvSpPr>
          <p:nvPr>
            <p:ph sz="half" idx="1"/>
          </p:nvPr>
        </p:nvSpPr>
        <p:spPr/>
        <p:txBody>
          <a:bodyPr>
            <a:normAutofit/>
          </a:bodyPr>
          <a:lstStyle/>
          <a:p>
            <a:r>
              <a:rPr lang="en-US" sz="2000" dirty="0"/>
              <a:t>If there are M input variables, a number m&lt;M is specified such that at each node, m variables are selected at random out of the M. </a:t>
            </a:r>
          </a:p>
          <a:p>
            <a:r>
              <a:rPr lang="en-US" sz="2000" dirty="0"/>
              <a:t>The best split on this m is used to split the node. </a:t>
            </a:r>
          </a:p>
          <a:p>
            <a:r>
              <a:rPr lang="en-US" sz="2000" dirty="0"/>
              <a:t>The value of m is held constant while we grow the forest.</a:t>
            </a:r>
          </a:p>
        </p:txBody>
      </p:sp>
      <p:pic>
        <p:nvPicPr>
          <p:cNvPr id="14338" name="Picture 2"/>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4746752" y="1200150"/>
            <a:ext cx="3841496" cy="3394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601670" y="4709620"/>
            <a:ext cx="8398775" cy="276999"/>
          </a:xfrm>
          <a:prstGeom prst="rect">
            <a:avLst/>
          </a:prstGeom>
          <a:noFill/>
        </p:spPr>
        <p:txBody>
          <a:bodyPr wrap="square" rtlCol="0">
            <a:spAutoFit/>
          </a:bodyPr>
          <a:lstStyle/>
          <a:p>
            <a:pPr algn="r"/>
            <a:r>
              <a:rPr lang="en-US" sz="1200" dirty="0"/>
              <a:t>Case Study: https://www.analyticsvidhya.com/blog/2014/06/introduction-random-forest-simplified/</a:t>
            </a:r>
          </a:p>
        </p:txBody>
      </p:sp>
    </p:spTree>
    <p:extLst>
      <p:ext uri="{BB962C8B-B14F-4D97-AF65-F5344CB8AC3E}">
        <p14:creationId xmlns:p14="http://schemas.microsoft.com/office/powerpoint/2010/main" val="820125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Random Forest</a:t>
            </a:r>
          </a:p>
        </p:txBody>
      </p:sp>
      <p:sp>
        <p:nvSpPr>
          <p:cNvPr id="5" name="Content Placeholder 4"/>
          <p:cNvSpPr>
            <a:spLocks noGrp="1"/>
          </p:cNvSpPr>
          <p:nvPr>
            <p:ph sz="half" idx="1"/>
          </p:nvPr>
        </p:nvSpPr>
        <p:spPr/>
        <p:txBody>
          <a:bodyPr>
            <a:normAutofit/>
          </a:bodyPr>
          <a:lstStyle/>
          <a:p>
            <a:r>
              <a:rPr lang="en-US" sz="2000" dirty="0"/>
              <a:t>Each tree is grown to the largest extent possible and there is no pruning.</a:t>
            </a:r>
          </a:p>
          <a:p>
            <a:r>
              <a:rPr lang="en-US" sz="2000" dirty="0"/>
              <a:t>Predict new data by aggregating the predictions of the </a:t>
            </a:r>
            <a:r>
              <a:rPr lang="en-US" sz="2000" dirty="0" err="1"/>
              <a:t>ntree</a:t>
            </a:r>
            <a:r>
              <a:rPr lang="en-US" sz="2000" dirty="0"/>
              <a:t> trees (i.e., majority votes for classification, average for regression).</a:t>
            </a:r>
          </a:p>
        </p:txBody>
      </p:sp>
      <p:pic>
        <p:nvPicPr>
          <p:cNvPr id="14338" name="Picture 2"/>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4746752" y="1200150"/>
            <a:ext cx="3841496" cy="3394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601670" y="4709620"/>
            <a:ext cx="8398775" cy="276999"/>
          </a:xfrm>
          <a:prstGeom prst="rect">
            <a:avLst/>
          </a:prstGeom>
          <a:noFill/>
        </p:spPr>
        <p:txBody>
          <a:bodyPr wrap="square" rtlCol="0">
            <a:spAutoFit/>
          </a:bodyPr>
          <a:lstStyle/>
          <a:p>
            <a:pPr algn="r"/>
            <a:r>
              <a:rPr lang="en-US" sz="1200" dirty="0"/>
              <a:t>Case Study: https://www.analyticsvidhya.com/blog/2014/06/introduction-random-forest-simplified/</a:t>
            </a:r>
          </a:p>
        </p:txBody>
      </p:sp>
    </p:spTree>
    <p:extLst>
      <p:ext uri="{BB962C8B-B14F-4D97-AF65-F5344CB8AC3E}">
        <p14:creationId xmlns:p14="http://schemas.microsoft.com/office/powerpoint/2010/main" val="506221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theme/theme1.xml><?xml version="1.0" encoding="utf-8"?>
<a:theme xmlns:a="http://schemas.openxmlformats.org/drawingml/2006/main" name="UTA Accessible 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ccessible-PPT.pptx" id="{DC14534C-1046-F040-970C-D4B656BEDF73}" vid="{22719C90-FD2E-C343-B61D-D3EE9148FC7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AE8C2F9B7856C4FB1B45376C9CA1279" ma:contentTypeVersion="12" ma:contentTypeDescription="Create a new document." ma:contentTypeScope="" ma:versionID="47b510a268ab94799d39988294a018bf">
  <xsd:schema xmlns:xsd="http://www.w3.org/2001/XMLSchema" xmlns:xs="http://www.w3.org/2001/XMLSchema" xmlns:p="http://schemas.microsoft.com/office/2006/metadata/properties" xmlns:ns2="56169281-d10e-4687-8d86-e0ae9795bb4c" xmlns:ns3="d98033a5-711e-4d41-9a92-34dc22feb152" targetNamespace="http://schemas.microsoft.com/office/2006/metadata/properties" ma:root="true" ma:fieldsID="430f78a0ddeb4ad93cb2cb32c7d65c5c" ns2:_="" ns3:_="">
    <xsd:import namespace="56169281-d10e-4687-8d86-e0ae9795bb4c"/>
    <xsd:import namespace="d98033a5-711e-4d41-9a92-34dc22feb15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6169281-d10e-4687-8d86-e0ae9795bb4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98033a5-711e-4d41-9a92-34dc22feb152"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499CAED-701D-44BF-B45E-0631AD0D07E6}">
  <ds:schemaRefs>
    <ds:schemaRef ds:uri="56169281-d10e-4687-8d86-e0ae9795bb4c"/>
    <ds:schemaRef ds:uri="http://schemas.microsoft.com/office/2006/metadata/properties"/>
    <ds:schemaRef ds:uri="http://schemas.microsoft.com/office/infopath/2007/PartnerControls"/>
    <ds:schemaRef ds:uri="http://schemas.microsoft.com/office/2006/documentManagement/types"/>
    <ds:schemaRef ds:uri="http://purl.org/dc/terms/"/>
    <ds:schemaRef ds:uri="http://www.w3.org/XML/1998/namespace"/>
    <ds:schemaRef ds:uri="http://purl.org/dc/dcmitype/"/>
    <ds:schemaRef ds:uri="http://schemas.openxmlformats.org/package/2006/metadata/core-properties"/>
    <ds:schemaRef ds:uri="d98033a5-711e-4d41-9a92-34dc22feb152"/>
    <ds:schemaRef ds:uri="http://purl.org/dc/elements/1.1/"/>
  </ds:schemaRefs>
</ds:datastoreItem>
</file>

<file path=customXml/itemProps2.xml><?xml version="1.0" encoding="utf-8"?>
<ds:datastoreItem xmlns:ds="http://schemas.openxmlformats.org/officeDocument/2006/customXml" ds:itemID="{6987676A-099B-4B53-B66D-C60F83A71424}">
  <ds:schemaRefs>
    <ds:schemaRef ds:uri="http://schemas.microsoft.com/sharepoint/v3/contenttype/forms"/>
  </ds:schemaRefs>
</ds:datastoreItem>
</file>

<file path=customXml/itemProps3.xml><?xml version="1.0" encoding="utf-8"?>
<ds:datastoreItem xmlns:ds="http://schemas.openxmlformats.org/officeDocument/2006/customXml" ds:itemID="{DAF4F739-B76C-4907-A1E7-133652B3E2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6169281-d10e-4687-8d86-e0ae9795bb4c"/>
    <ds:schemaRef ds:uri="d98033a5-711e-4d41-9a92-34dc22feb15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UTA Accessible Template</Template>
  <TotalTime>1055</TotalTime>
  <Words>849</Words>
  <Application>Microsoft Office PowerPoint</Application>
  <PresentationFormat>On-screen Show (16:9)</PresentationFormat>
  <Paragraphs>59</Paragraphs>
  <Slides>14</Slides>
  <Notes>2</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Helvetica</vt:lpstr>
      <vt:lpstr>Wingdings</vt:lpstr>
      <vt:lpstr>UTA Accessible Template</vt:lpstr>
      <vt:lpstr>DASC 5301-002</vt:lpstr>
      <vt:lpstr>Random Forest</vt:lpstr>
      <vt:lpstr>Random Forest</vt:lpstr>
      <vt:lpstr>PowerPoint Presentation</vt:lpstr>
      <vt:lpstr>Random Forest</vt:lpstr>
      <vt:lpstr>Random Forest</vt:lpstr>
      <vt:lpstr>Random Forest</vt:lpstr>
      <vt:lpstr>Random Forest</vt:lpstr>
      <vt:lpstr>Random Forest</vt:lpstr>
      <vt:lpstr>Random Forest</vt:lpstr>
      <vt:lpstr>Advantages of Random Forest</vt:lpstr>
      <vt:lpstr>Advantages of Random Forest</vt:lpstr>
      <vt:lpstr>Disadvantage of Random Forest</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George, Melissa J</dc:creator>
  <cp:lastModifiedBy>Sarkar, Subharag</cp:lastModifiedBy>
  <cp:revision>170</cp:revision>
  <dcterms:created xsi:type="dcterms:W3CDTF">2021-08-31T19:16:02Z</dcterms:created>
  <dcterms:modified xsi:type="dcterms:W3CDTF">2023-11-21T00:22:45Z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0x0101006AE8C2F9B7856C4FB1B45376C9CA1279</vt:lpwstr>
  </property>
</Properties>
</file>

<file path=docProps/thumbnail.jpeg>
</file>